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74" r:id="rId12"/>
    <p:sldId id="278" r:id="rId13"/>
    <p:sldId id="265" r:id="rId14"/>
    <p:sldId id="266" r:id="rId15"/>
    <p:sldId id="279" r:id="rId16"/>
    <p:sldId id="267" r:id="rId17"/>
    <p:sldId id="280" r:id="rId18"/>
    <p:sldId id="276" r:id="rId19"/>
    <p:sldId id="269" r:id="rId20"/>
    <p:sldId id="272" r:id="rId21"/>
    <p:sldId id="270" r:id="rId22"/>
    <p:sldId id="27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6D582-90DB-4CFC-A405-96EB136D0894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90B8-023F-408D-A574-59CA83B30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4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i="1" dirty="0" smtClean="0"/>
              <a:t>стилобат</a:t>
            </a:r>
            <a:r>
              <a:rPr lang="ru-RU" sz="1400" dirty="0" smtClean="0"/>
              <a:t> </a:t>
            </a:r>
            <a:r>
              <a:rPr lang="en-US" sz="1200" dirty="0" smtClean="0"/>
              <a:t>(</a:t>
            </a:r>
            <a:r>
              <a:rPr lang="ru-RU" sz="1200" dirty="0" smtClean="0"/>
              <a:t>это наземная часть сооружения, которая выступает в качестве возведенных больших площадок</a:t>
            </a:r>
            <a:r>
              <a:rPr lang="en-US" sz="1200" dirty="0" smtClean="0"/>
              <a:t>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E90B8-023F-408D-A574-59CA83B30E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9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15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5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0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0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3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8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C3A8A0D-5F32-4D7C-A6A7-DA7470D1AE47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A8CEF5F-ABD8-46A6-AC89-2AD9119A5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0" y="-3714750"/>
            <a:ext cx="19050000" cy="1428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739" y="1729696"/>
            <a:ext cx="9492521" cy="33986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latin typeface="Corbel" panose="020B0503020204020204" pitchFamily="34" charset="0"/>
              </a:rPr>
              <a:t>Лекция </a:t>
            </a:r>
            <a:r>
              <a:rPr lang="ru-RU" sz="6000" b="1" dirty="0" smtClean="0">
                <a:latin typeface="Corbel" panose="020B0503020204020204" pitchFamily="34" charset="0"/>
              </a:rPr>
              <a:t>2</a:t>
            </a:r>
            <a:r>
              <a:rPr lang="ru-RU" sz="4400" b="1" dirty="0">
                <a:latin typeface="Corbel" panose="020B0503020204020204" pitchFamily="34" charset="0"/>
              </a:rPr>
              <a:t>. </a:t>
            </a:r>
            <a:br>
              <a:rPr lang="ru-RU" sz="4400" b="1" dirty="0">
                <a:latin typeface="Corbel" panose="020B0503020204020204" pitchFamily="34" charset="0"/>
              </a:rPr>
            </a:br>
            <a:r>
              <a:rPr lang="ru-RU" sz="4400" b="1" dirty="0">
                <a:latin typeface="Corbel" panose="020B0503020204020204" pitchFamily="34" charset="0"/>
              </a:rPr>
              <a:t>Архитектурно – планировочные </a:t>
            </a:r>
            <a:r>
              <a:rPr lang="ru-RU" sz="4400" b="1" dirty="0" smtClean="0">
                <a:latin typeface="Corbel" panose="020B0503020204020204" pitchFamily="34" charset="0"/>
              </a:rPr>
              <a:t/>
            </a:r>
            <a:br>
              <a:rPr lang="ru-RU" sz="4400" b="1" dirty="0" smtClean="0">
                <a:latin typeface="Corbel" panose="020B0503020204020204" pitchFamily="34" charset="0"/>
              </a:rPr>
            </a:br>
            <a:r>
              <a:rPr lang="ru-RU" sz="4400" b="1" dirty="0" smtClean="0">
                <a:latin typeface="Corbel" panose="020B0503020204020204" pitchFamily="34" charset="0"/>
              </a:rPr>
              <a:t>решения ЗДАНИЙ гостиниц</a:t>
            </a:r>
            <a:r>
              <a:rPr lang="ru-RU" sz="4400" b="1" dirty="0"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latin typeface="Corbel" panose="020B0503020204020204" pitchFamily="34" charset="0"/>
              </a:rPr>
              <a:t/>
            </a:r>
            <a:br>
              <a:rPr lang="ru-RU" sz="4400" b="1" dirty="0" smtClean="0">
                <a:latin typeface="Corbel" panose="020B0503020204020204" pitchFamily="34" charset="0"/>
              </a:rPr>
            </a:br>
            <a:r>
              <a:rPr lang="ru-RU" sz="4400" b="1" dirty="0" smtClean="0">
                <a:latin typeface="Corbel" panose="020B0503020204020204" pitchFamily="34" charset="0"/>
              </a:rPr>
              <a:t>и туристских комплексов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19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62200"/>
            <a:ext cx="4686300" cy="27384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/>
              <a:t>Рис. </a:t>
            </a:r>
            <a:r>
              <a:rPr lang="ru-RU" sz="2200" b="1" dirty="0" smtClean="0"/>
              <a:t>3. </a:t>
            </a:r>
            <a:r>
              <a:rPr lang="ru-RU" sz="2200" b="1" dirty="0"/>
              <a:t>Приемы планировок зданий гостиничных предприятий</a:t>
            </a:r>
            <a:r>
              <a:rPr lang="ru-RU" sz="2200" b="1" dirty="0" smtClean="0"/>
              <a:t>:</a:t>
            </a:r>
            <a:endParaRPr lang="ru-RU" sz="2200" b="1" dirty="0"/>
          </a:p>
          <a:p>
            <a:pPr marL="0" indent="0" algn="ctr">
              <a:buNone/>
            </a:pPr>
            <a:r>
              <a:rPr lang="ru-RU" sz="2200" dirty="0" smtClean="0"/>
              <a:t>1 </a:t>
            </a:r>
            <a:r>
              <a:rPr lang="ru-RU" sz="2200" dirty="0"/>
              <a:t>— зальная </a:t>
            </a:r>
            <a:r>
              <a:rPr lang="ru-RU" sz="2200" dirty="0" smtClean="0"/>
              <a:t>композиция</a:t>
            </a:r>
            <a:br>
              <a:rPr lang="ru-RU" sz="2200" dirty="0" smtClean="0"/>
            </a:br>
            <a:r>
              <a:rPr lang="ru-RU" sz="2200" dirty="0" smtClean="0"/>
              <a:t>2 </a:t>
            </a:r>
            <a:r>
              <a:rPr lang="ru-RU" sz="2200" dirty="0"/>
              <a:t>— центрическая </a:t>
            </a:r>
            <a:r>
              <a:rPr lang="ru-RU" sz="2200" dirty="0" smtClean="0"/>
              <a:t>композиция</a:t>
            </a:r>
            <a:br>
              <a:rPr lang="ru-RU" sz="2200" dirty="0" smtClean="0"/>
            </a:br>
            <a:r>
              <a:rPr lang="ru-RU" sz="2200" dirty="0" smtClean="0"/>
              <a:t>3 </a:t>
            </a:r>
            <a:r>
              <a:rPr lang="ru-RU" sz="2200" dirty="0"/>
              <a:t>— анфиладная </a:t>
            </a:r>
            <a:r>
              <a:rPr lang="ru-RU" sz="2200" dirty="0" smtClean="0"/>
              <a:t>ком­позиция</a:t>
            </a:r>
            <a:br>
              <a:rPr lang="ru-RU" sz="2200" dirty="0" smtClean="0"/>
            </a:br>
            <a:r>
              <a:rPr lang="ru-RU" sz="2200" dirty="0" smtClean="0"/>
              <a:t>4 </a:t>
            </a:r>
            <a:r>
              <a:rPr lang="ru-RU" sz="2200" dirty="0"/>
              <a:t>— коридорная </a:t>
            </a:r>
            <a:r>
              <a:rPr lang="ru-RU" sz="2200" dirty="0" smtClean="0"/>
              <a:t>композиция</a:t>
            </a:r>
            <a:r>
              <a:rPr lang="en-US" sz="2200" dirty="0" smtClean="0"/>
              <a:t>                               </a:t>
            </a:r>
            <a:r>
              <a:rPr lang="ru-RU" sz="2200" dirty="0" smtClean="0"/>
              <a:t>5 </a:t>
            </a:r>
            <a:r>
              <a:rPr lang="ru-RU" sz="2200" dirty="0"/>
              <a:t>— секционная </a:t>
            </a:r>
            <a:r>
              <a:rPr lang="ru-RU" sz="2200" dirty="0" smtClean="0"/>
              <a:t>композиция</a:t>
            </a:r>
            <a:r>
              <a:rPr lang="en-US" sz="2200" dirty="0" smtClean="0"/>
              <a:t>                                  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35" y="96982"/>
            <a:ext cx="720381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131" y="1218334"/>
            <a:ext cx="10806546" cy="552796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400" dirty="0"/>
              <a:t>В практике строительства и проектирования все эти приемы композиции встречаются как в чистом виде, так и в различных сочетаниях, образуя </a:t>
            </a:r>
            <a:r>
              <a:rPr lang="ru-RU" sz="2400" b="1" i="1" dirty="0"/>
              <a:t>смешанные композиции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457200" algn="just">
              <a:buNone/>
            </a:pPr>
            <a:r>
              <a:rPr lang="ru-RU" sz="2400" dirty="0"/>
              <a:t>Здания гостиниц состоят из жилой и общественной частей, поэтому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/>
              <a:t>их создании используются смешанные варианты объемно-планировочного решения. </a:t>
            </a:r>
            <a:endParaRPr lang="ru-RU" sz="2400" dirty="0" smtClean="0"/>
          </a:p>
          <a:p>
            <a:pPr marL="0" indent="457200" algn="just">
              <a:buNone/>
            </a:pPr>
            <a:r>
              <a:rPr lang="ru-RU" sz="2400" dirty="0" smtClean="0"/>
              <a:t>Сложность  </a:t>
            </a:r>
            <a:r>
              <a:rPr lang="ru-RU" sz="2400" dirty="0"/>
              <a:t>и  многообразность  функциональных  процессов  в  гостинице вызывают необходимость соблюдения взаимосвязи помещений и правильного их расположения.  Размещают  помещения  с  учетом функциональных  процессов  и схемы перемещения людей в здании. </a:t>
            </a:r>
          </a:p>
        </p:txBody>
      </p:sp>
    </p:spTree>
    <p:extLst>
      <p:ext uri="{BB962C8B-B14F-4D97-AF65-F5344CB8AC3E}">
        <p14:creationId xmlns:p14="http://schemas.microsoft.com/office/powerpoint/2010/main" val="279471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077" y="2001548"/>
            <a:ext cx="10806546" cy="279905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400" i="1" dirty="0" smtClean="0"/>
              <a:t>Общественная </a:t>
            </a:r>
            <a:r>
              <a:rPr lang="ru-RU" sz="2400" i="1" dirty="0"/>
              <a:t>часть здания </a:t>
            </a:r>
            <a:r>
              <a:rPr lang="ru-RU" sz="2400" dirty="0"/>
              <a:t>(чаще всего занимает 1-й этаж)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состоит </a:t>
            </a:r>
            <a:r>
              <a:rPr lang="ru-RU" sz="2400" dirty="0"/>
              <a:t>из помещений приемно-вестибюльной группы, </a:t>
            </a:r>
            <a:r>
              <a:rPr lang="ru-RU" sz="2400" dirty="0" smtClean="0"/>
              <a:t>предприятий бытового  </a:t>
            </a:r>
            <a:r>
              <a:rPr lang="ru-RU" sz="2400" dirty="0"/>
              <a:t>обслуживания,  общественного  питания, развлекательного  назначения,  спортивно-оздоровительного  обслуживания, служебные, административные и технические </a:t>
            </a:r>
            <a:r>
              <a:rPr lang="ru-RU" sz="2400" dirty="0" smtClean="0"/>
              <a:t>помещения.</a:t>
            </a:r>
          </a:p>
          <a:p>
            <a:pPr marL="0" indent="457200" algn="just">
              <a:buNone/>
            </a:pPr>
            <a:r>
              <a:rPr lang="ru-RU" sz="2400" dirty="0"/>
              <a:t>Общественные помещения могут быть расположены в </a:t>
            </a:r>
            <a:r>
              <a:rPr lang="ru-RU" sz="2400" dirty="0" smtClean="0"/>
              <a:t>надземных</a:t>
            </a:r>
            <a:r>
              <a:rPr lang="ru-RU" sz="2400" dirty="0"/>
              <a:t>, цокольных, подвальных этажах.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31136" y="532603"/>
            <a:ext cx="7716428" cy="683999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Общественная часть гостиницы</a:t>
            </a:r>
          </a:p>
        </p:txBody>
      </p:sp>
    </p:spTree>
    <p:extLst>
      <p:ext uri="{BB962C8B-B14F-4D97-AF65-F5344CB8AC3E}">
        <p14:creationId xmlns:p14="http://schemas.microsoft.com/office/powerpoint/2010/main" val="105476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752909"/>
            <a:ext cx="11526981" cy="5472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/>
              <a:t>Различные  группы  помещений  связывают  между  собой  потоки.  </a:t>
            </a:r>
          </a:p>
          <a:p>
            <a:pPr marL="0" indent="0" algn="ctr">
              <a:buNone/>
            </a:pPr>
            <a:r>
              <a:rPr lang="ru-RU" sz="2200" i="1" u="sng" dirty="0" smtClean="0"/>
              <a:t>Различают </a:t>
            </a:r>
            <a:r>
              <a:rPr lang="ru-RU" sz="2200" i="1" u="sng" dirty="0"/>
              <a:t>внутренние, входные и выходные </a:t>
            </a:r>
            <a:r>
              <a:rPr lang="ru-RU" sz="2200" i="1" u="sng" dirty="0" smtClean="0"/>
              <a:t>потоки.</a:t>
            </a:r>
          </a:p>
          <a:p>
            <a:pPr marL="0" indent="0" algn="just">
              <a:buNone/>
            </a:pPr>
            <a:r>
              <a:rPr lang="ru-RU" sz="2200" b="1" i="1" dirty="0" smtClean="0"/>
              <a:t>Внутренние </a:t>
            </a:r>
            <a:r>
              <a:rPr lang="ru-RU" sz="2200" b="1" i="1" dirty="0"/>
              <a:t>потоки </a:t>
            </a:r>
            <a:r>
              <a:rPr lang="ru-RU" sz="2200" i="1" dirty="0"/>
              <a:t>— </a:t>
            </a:r>
            <a:r>
              <a:rPr lang="ru-RU" sz="2200" dirty="0"/>
              <a:t>перемещение людей и предметов между помещениями и группой помещений.</a:t>
            </a:r>
          </a:p>
          <a:p>
            <a:pPr marL="0" indent="0" algn="just">
              <a:buNone/>
            </a:pPr>
            <a:r>
              <a:rPr lang="ru-RU" sz="2200" b="1" i="1" dirty="0"/>
              <a:t>Входные потоки</a:t>
            </a:r>
            <a:r>
              <a:rPr lang="ru-RU" sz="2200" i="1" dirty="0"/>
              <a:t> </a:t>
            </a:r>
            <a:r>
              <a:rPr lang="ru-RU" sz="2200" dirty="0"/>
              <a:t>— это люди, </a:t>
            </a:r>
            <a:r>
              <a:rPr lang="ru-RU" sz="2200" dirty="0" smtClean="0"/>
              <a:t>входящие  </a:t>
            </a:r>
            <a:r>
              <a:rPr lang="ru-RU" sz="2200" dirty="0"/>
              <a:t>в  гостиницу (постояльцы,  вновь прибывшие, служащие гостиницы, посетители ресторанов и т.д.), а также все то, что  ввозится  в  гостиницу (мебель,  инвентарь,  чистое  белье,  продукты, багаж  и  т.д.). </a:t>
            </a:r>
          </a:p>
          <a:p>
            <a:pPr marL="0" indent="0" algn="just">
              <a:buNone/>
            </a:pPr>
            <a:r>
              <a:rPr lang="ru-RU" sz="2200" b="1" i="1" dirty="0"/>
              <a:t>Выходные потоки </a:t>
            </a:r>
            <a:r>
              <a:rPr lang="ru-RU" sz="2200" i="1" dirty="0"/>
              <a:t>— </a:t>
            </a:r>
            <a:r>
              <a:rPr lang="ru-RU" sz="2200" dirty="0" smtClean="0"/>
              <a:t>обратные  </a:t>
            </a:r>
            <a:r>
              <a:rPr lang="ru-RU" sz="2200" dirty="0"/>
              <a:t>потоки,  т.е.  направленные  из  гостиницы  во внешнюю среду (покидающие ее люди, вывозимые пищевые отходы, устаревшее оборудование, </a:t>
            </a:r>
            <a:r>
              <a:rPr lang="ru-RU" sz="2200" dirty="0" smtClean="0"/>
              <a:t>багаж)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b="1" i="1" dirty="0" smtClean="0"/>
              <a:t>Основной </a:t>
            </a:r>
            <a:r>
              <a:rPr lang="ru-RU" sz="2200" b="1" i="1" dirty="0"/>
              <a:t>поток </a:t>
            </a:r>
            <a:r>
              <a:rPr lang="ru-RU" sz="2200" dirty="0"/>
              <a:t>— поток приезжих — через главный вход на­правляется к стойке </a:t>
            </a:r>
            <a:r>
              <a:rPr lang="ru-RU" sz="2200" dirty="0" err="1"/>
              <a:t>reception</a:t>
            </a:r>
            <a:r>
              <a:rPr lang="ru-RU" sz="2200" dirty="0"/>
              <a:t>, затем к лифту и в номера. При отъезде этот поток имеет противоположное </a:t>
            </a:r>
            <a:r>
              <a:rPr lang="ru-RU" sz="2200" dirty="0" smtClean="0"/>
              <a:t>направление.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2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1474212"/>
            <a:ext cx="11277600" cy="3426402"/>
          </a:xfrm>
        </p:spPr>
        <p:txBody>
          <a:bodyPr>
            <a:noAutofit/>
          </a:bodyPr>
          <a:lstStyle/>
          <a:p>
            <a:pPr marL="185738" indent="0" algn="just">
              <a:buNone/>
            </a:pPr>
            <a:r>
              <a:rPr lang="ru-RU" sz="2800" dirty="0"/>
              <a:t>В гостинице минимально должны постоянно действовать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три </a:t>
            </a:r>
            <a:r>
              <a:rPr lang="ru-RU" sz="2800" b="1" dirty="0"/>
              <a:t>входа </a:t>
            </a:r>
            <a:r>
              <a:rPr lang="ru-RU" sz="2800" dirty="0" smtClean="0"/>
              <a:t>(</a:t>
            </a:r>
            <a:r>
              <a:rPr lang="ru-RU" sz="2800" i="1" dirty="0"/>
              <a:t>главный вход, вход в ресторан, служебный вход</a:t>
            </a:r>
            <a:r>
              <a:rPr lang="ru-RU" sz="2800" dirty="0"/>
              <a:t>)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один выезд и площадка </a:t>
            </a:r>
            <a:r>
              <a:rPr lang="ru-RU" sz="2800" dirty="0" smtClean="0"/>
              <a:t>для </a:t>
            </a:r>
            <a:r>
              <a:rPr lang="ru-RU" sz="2800" dirty="0"/>
              <a:t>разгрузки машин для ресторана.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Необхо­димо </a:t>
            </a:r>
            <a:r>
              <a:rPr lang="ru-RU" sz="2800" dirty="0"/>
              <a:t>иметь входы и подъезды, которые открываются эпизодичес­ки (для белья, отходов, оборудования</a:t>
            </a:r>
            <a:r>
              <a:rPr lang="ru-RU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82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1273"/>
            <a:ext cx="11277600" cy="5805053"/>
          </a:xfrm>
        </p:spPr>
        <p:txBody>
          <a:bodyPr>
            <a:noAutofit/>
          </a:bodyPr>
          <a:lstStyle/>
          <a:p>
            <a:pPr indent="457200" algn="just">
              <a:buNone/>
            </a:pPr>
            <a:r>
              <a:rPr lang="ru-RU" sz="2400" dirty="0" smtClean="0"/>
              <a:t>Чаще всего </a:t>
            </a:r>
            <a:r>
              <a:rPr lang="ru-RU" sz="2400" dirty="0"/>
              <a:t>вестибюль является центральным помещением,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нем расположены </a:t>
            </a:r>
            <a:r>
              <a:rPr lang="ru-RU" sz="2400" dirty="0"/>
              <a:t>главный вход, </a:t>
            </a:r>
            <a:r>
              <a:rPr lang="ru-RU" sz="2400" dirty="0" err="1"/>
              <a:t>reception</a:t>
            </a:r>
            <a:r>
              <a:rPr lang="ru-RU" sz="2400" dirty="0"/>
              <a:t>, узел вертикальных коммуникаций, зона отдыха </a:t>
            </a:r>
            <a:r>
              <a:rPr lang="ru-RU" sz="2400" dirty="0" smtClean="0"/>
              <a:t>посетителей . С </a:t>
            </a:r>
            <a:r>
              <a:rPr lang="ru-RU" sz="2400" dirty="0"/>
              <a:t>вестибюлем должны быть удобно связаны ресторан, бар или кафе, парикмахерская, комната подносчиков багажа, пункт проката инвентаря (спортивного и бытового назначения), медицинский пункт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обслуживания гостей и персонала.</a:t>
            </a:r>
          </a:p>
          <a:p>
            <a:pPr indent="457200" algn="just">
              <a:buNone/>
            </a:pPr>
            <a:endParaRPr lang="ru-RU" sz="2400" dirty="0" smtClean="0"/>
          </a:p>
          <a:p>
            <a:pPr indent="457200" algn="just">
              <a:buNone/>
            </a:pPr>
            <a:r>
              <a:rPr lang="ru-RU" sz="2400" dirty="0" smtClean="0"/>
              <a:t>Административные </a:t>
            </a:r>
            <a:r>
              <a:rPr lang="ru-RU" sz="2400" dirty="0"/>
              <a:t>помещения удобнее размещать с двух сторон коридора. Предприятия питания могут составлять анфиладную композицию: бар,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залы </a:t>
            </a:r>
            <a:r>
              <a:rPr lang="ru-RU" sz="2400" dirty="0"/>
              <a:t>ресторана, кухня, подсобные помещения располагаются одно за другим. Если в гостинице есть большой зал (для конференций, демонстрации кинофильмов, универсальный и т.п.), который занимает целый этаж,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 предполагается </a:t>
            </a:r>
            <a:r>
              <a:rPr lang="ru-RU" sz="2400" i="1" dirty="0" smtClean="0"/>
              <a:t>зальная композиция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86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9" y="2200065"/>
            <a:ext cx="2951018" cy="31569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673" y="5791200"/>
            <a:ext cx="7729728" cy="1066800"/>
          </a:xfrm>
        </p:spPr>
        <p:txBody>
          <a:bodyPr/>
          <a:lstStyle/>
          <a:p>
            <a:pPr algn="ctr"/>
            <a:r>
              <a:rPr lang="ru-RU" b="1" dirty="0"/>
              <a:t>Рис. 5</a:t>
            </a:r>
            <a:r>
              <a:rPr lang="ru-RU" b="1" dirty="0" smtClean="0"/>
              <a:t>. </a:t>
            </a:r>
            <a:r>
              <a:rPr lang="ru-RU" b="1" dirty="0"/>
              <a:t>Кабинет в гостинице «Астория» (Санкт-Петербург</a:t>
            </a:r>
            <a:r>
              <a:rPr lang="ru-RU" b="1" dirty="0" smtClean="0"/>
              <a:t>):</a:t>
            </a:r>
            <a:endParaRPr lang="ru-RU" b="1" dirty="0"/>
          </a:p>
          <a:p>
            <a:pPr algn="ctr"/>
            <a:r>
              <a:rPr lang="ru-RU" b="1" dirty="0"/>
              <a:t>1 — на 10 человек; 2 — на 18 чело­век; 3 — на 20 человек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30" y="2200066"/>
            <a:ext cx="3203743" cy="3156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783" y="2200065"/>
            <a:ext cx="3284755" cy="31569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3733" y="376535"/>
            <a:ext cx="1033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Ком­ната </a:t>
            </a:r>
            <a:r>
              <a:rPr lang="ru-RU" sz="2400" dirty="0"/>
              <a:t>для деловых переговоров, неофициальных собраний и банкетов, рассчитанная на прием не более 20 человек, имеет площадь 52 м2.</a:t>
            </a:r>
          </a:p>
        </p:txBody>
      </p:sp>
    </p:spTree>
    <p:extLst>
      <p:ext uri="{BB962C8B-B14F-4D97-AF65-F5344CB8AC3E}">
        <p14:creationId xmlns:p14="http://schemas.microsoft.com/office/powerpoint/2010/main" val="42080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971550"/>
            <a:ext cx="11029950" cy="511492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2400" dirty="0"/>
              <a:t>При  проектировании  общественной  части  должны  быть  учтены </a:t>
            </a:r>
            <a:r>
              <a:rPr lang="ru-RU" sz="2400" b="1" i="1" dirty="0"/>
              <a:t>функциональные,  противопожарные  и  санитарные  требования. </a:t>
            </a:r>
            <a:endParaRPr lang="ru-RU" sz="2400" b="1" i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 smtClean="0"/>
              <a:t>Современные </a:t>
            </a:r>
            <a:r>
              <a:rPr lang="ru-RU" sz="2400" dirty="0"/>
              <a:t>гостиницы проектируются  таким  образом,  чтобы  были  созданы  условия  для  людей с ограниченными  возможностями,  например  проезды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 </a:t>
            </a:r>
            <a:r>
              <a:rPr lang="ru-RU" sz="2400" dirty="0"/>
              <a:t>колясок  инвалидов. </a:t>
            </a:r>
            <a:endParaRPr lang="ru-RU" sz="2400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 smtClean="0"/>
              <a:t>Следует  </a:t>
            </a:r>
            <a:r>
              <a:rPr lang="ru-RU" sz="2400" dirty="0"/>
              <a:t>обеспечить  пожарную  безопасность,  для  этого  с  учетом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СНиП  </a:t>
            </a:r>
            <a:r>
              <a:rPr lang="ru-RU" sz="2400" dirty="0"/>
              <a:t>должны быть  рассчитаны  площади  и  расположение  помещений  большой  вместимости, предусмотрено  деление  здания  на  части  противопожарными  стенами  и самозакрывающимися  дверями,  определены  пути  эвакуации. </a:t>
            </a:r>
            <a:endParaRPr lang="ru-RU" sz="2400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dirty="0" err="1" smtClean="0"/>
              <a:t>Шумосоздающие</a:t>
            </a:r>
            <a:r>
              <a:rPr lang="ru-RU" sz="2400" dirty="0" smtClean="0"/>
              <a:t> </a:t>
            </a:r>
            <a:r>
              <a:rPr lang="ru-RU" sz="2400" dirty="0"/>
              <a:t>помещения следует изолировать от тех мест, где должна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быть </a:t>
            </a:r>
            <a:r>
              <a:rPr lang="ru-RU" sz="2400" dirty="0"/>
              <a:t>обеспечена тишина. </a:t>
            </a:r>
          </a:p>
        </p:txBody>
      </p:sp>
    </p:spTree>
    <p:extLst>
      <p:ext uri="{BB962C8B-B14F-4D97-AF65-F5344CB8AC3E}">
        <p14:creationId xmlns:p14="http://schemas.microsoft.com/office/powerpoint/2010/main" val="83573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006" y="1113127"/>
            <a:ext cx="10952019" cy="444471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/>
              <a:t>В цокольном, на первом или втором этаже располагаются также помещения бытового обслуживания и служебно-бытовые </a:t>
            </a:r>
            <a:r>
              <a:rPr lang="ru-RU" sz="2400" dirty="0" smtClean="0"/>
              <a:t>помещения (медицинский </a:t>
            </a:r>
            <a:r>
              <a:rPr lang="ru-RU" sz="2400" dirty="0"/>
              <a:t>кабинет, помещения для приема заказов на фотоработы, мастерские по ремонту обуви, пункты приема в стирку и химчистку и т. п</a:t>
            </a:r>
            <a:r>
              <a:rPr lang="ru-RU" sz="2400" dirty="0" smtClean="0"/>
              <a:t>.)</a:t>
            </a:r>
            <a:endParaRPr lang="ru-RU" sz="2400" dirty="0"/>
          </a:p>
          <a:p>
            <a:pPr marL="0" indent="457200" algn="just">
              <a:buNone/>
            </a:pPr>
            <a:endParaRPr lang="ru-RU" sz="2400" dirty="0" smtClean="0"/>
          </a:p>
          <a:p>
            <a:pPr marL="0" indent="457200" algn="just">
              <a:buNone/>
            </a:pPr>
            <a:r>
              <a:rPr lang="ru-RU" sz="2400" dirty="0" smtClean="0"/>
              <a:t>Помещения </a:t>
            </a:r>
            <a:r>
              <a:rPr lang="ru-RU" sz="2400" dirty="0"/>
              <a:t>туристского и спортивно-оздоровительного </a:t>
            </a:r>
            <a:r>
              <a:rPr lang="ru-RU" sz="2400" dirty="0" smtClean="0"/>
              <a:t>назначения</a:t>
            </a:r>
            <a:r>
              <a:rPr lang="en-US" sz="2400" dirty="0" smtClean="0"/>
              <a:t> </a:t>
            </a:r>
            <a:r>
              <a:rPr lang="ru-RU" sz="2400" dirty="0" smtClean="0"/>
              <a:t>располагаются </a:t>
            </a:r>
            <a:r>
              <a:rPr lang="ru-RU" sz="2400" dirty="0"/>
              <a:t>обычно вместе с помещениями культурно-массового назначения, кладовые спортивного инвентаря помещают в цокольных или подвальных этажах. Сауна с бассейном, тренажерные залы могут быть расположены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цокольном или подвальном этаже.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24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88837"/>
            <a:ext cx="7729728" cy="711708"/>
          </a:xfrm>
        </p:spPr>
        <p:txBody>
          <a:bodyPr>
            <a:normAutofit fontScale="90000"/>
          </a:bodyPr>
          <a:lstStyle/>
          <a:p>
            <a:r>
              <a:rPr lang="ru-RU" dirty="0"/>
              <a:t>4. Жилая часть гостиницы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1506"/>
            <a:ext cx="6292561" cy="5257870"/>
          </a:xfrm>
        </p:spPr>
        <p:txBody>
          <a:bodyPr>
            <a:noAutofit/>
          </a:bodyPr>
          <a:lstStyle/>
          <a:p>
            <a:pPr marL="185738" indent="0" algn="just">
              <a:spcBef>
                <a:spcPts val="600"/>
              </a:spcBef>
              <a:buNone/>
            </a:pPr>
            <a:r>
              <a:rPr lang="ru-RU" sz="2100" b="1" dirty="0"/>
              <a:t>Жилая часть гостиницы </a:t>
            </a:r>
            <a:r>
              <a:rPr lang="ru-RU" sz="2100" dirty="0"/>
              <a:t>представляет собой корпус, состоящий из повторяющихся этажей. Связь между этажами осуществляется с помощью лифтов и лестниц. </a:t>
            </a:r>
            <a:endParaRPr lang="ru-RU" sz="2100" dirty="0" smtClean="0"/>
          </a:p>
          <a:p>
            <a:pPr marL="185738" indent="0" algn="just">
              <a:spcBef>
                <a:spcPts val="600"/>
              </a:spcBef>
              <a:buNone/>
            </a:pPr>
            <a:r>
              <a:rPr lang="ru-RU" sz="2100" dirty="0" smtClean="0"/>
              <a:t>Жилой </a:t>
            </a:r>
            <a:r>
              <a:rPr lang="ru-RU" sz="2100" dirty="0"/>
              <a:t>этаж состоит из жилых номеров, вспомогательных помещений, горизонтальных коммуникаций и узлов вертикальных коммуникаций.</a:t>
            </a:r>
          </a:p>
          <a:p>
            <a:pPr marL="185738" indent="0" algn="just">
              <a:spcBef>
                <a:spcPts val="600"/>
              </a:spcBef>
              <a:buNone/>
            </a:pPr>
            <a:r>
              <a:rPr lang="ru-RU" sz="2100" dirty="0"/>
              <a:t>Стандартный гостиничный номер состоит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из </a:t>
            </a:r>
            <a:r>
              <a:rPr lang="ru-RU" sz="2100" dirty="0"/>
              <a:t>санитарного узла, прихожей и жилой комнаты, площадь которой должна </a:t>
            </a:r>
            <a:r>
              <a:rPr lang="ru-RU" sz="2100" dirty="0" smtClean="0"/>
              <a:t>соответствовать требованиям </a:t>
            </a:r>
            <a:r>
              <a:rPr lang="ru-RU" sz="2100" b="1" i="1" dirty="0" smtClean="0"/>
              <a:t>«Положения о классификации гостиниц» № 1860   </a:t>
            </a:r>
            <a:r>
              <a:rPr lang="ru-RU" sz="2100" i="1" dirty="0" smtClean="0"/>
              <a:t>от   18.11.2020 г.</a:t>
            </a:r>
          </a:p>
          <a:p>
            <a:pPr marL="185738" indent="0" algn="just">
              <a:spcBef>
                <a:spcPts val="600"/>
              </a:spcBef>
              <a:buNone/>
            </a:pPr>
            <a:r>
              <a:rPr lang="ru-RU" sz="2100" dirty="0" smtClean="0"/>
              <a:t>Номера </a:t>
            </a:r>
            <a:r>
              <a:rPr lang="ru-RU" sz="2100" dirty="0"/>
              <a:t>могут располагаться с одной или с двух сторон коридора (рисунке 7).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011382"/>
            <a:ext cx="5511511" cy="48385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86525" y="5849949"/>
            <a:ext cx="5705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Рис. 6</a:t>
            </a:r>
            <a:r>
              <a:rPr lang="ru-RU" sz="1600" dirty="0" smtClean="0"/>
              <a:t>. </a:t>
            </a:r>
            <a:r>
              <a:rPr lang="ru-RU" sz="1600" dirty="0"/>
              <a:t>Схемы этажей жилой части </a:t>
            </a:r>
            <a:r>
              <a:rPr lang="ru-RU" sz="1600" dirty="0" smtClean="0"/>
              <a:t>гостиничного предприятия:</a:t>
            </a:r>
            <a:endParaRPr lang="ru-RU" sz="1600" dirty="0"/>
          </a:p>
          <a:p>
            <a:pPr algn="ctr"/>
            <a:r>
              <a:rPr lang="ru-RU" sz="1600" dirty="0" smtClean="0"/>
              <a:t>1 </a:t>
            </a:r>
            <a:r>
              <a:rPr lang="ru-RU" sz="1600" dirty="0"/>
              <a:t>— жилые номера расположены с двух сторон коридора</a:t>
            </a:r>
            <a:r>
              <a:rPr lang="ru-RU" sz="1600" dirty="0" smtClean="0"/>
              <a:t>; </a:t>
            </a:r>
            <a:br>
              <a:rPr lang="ru-RU" sz="1600" dirty="0" smtClean="0"/>
            </a:br>
            <a:r>
              <a:rPr lang="ru-RU" sz="1600" dirty="0" smtClean="0"/>
              <a:t>2 </a:t>
            </a:r>
            <a:r>
              <a:rPr lang="ru-RU" sz="1600" dirty="0"/>
              <a:t>— жилые номера расположены с одной стороны коридора</a:t>
            </a:r>
          </a:p>
        </p:txBody>
      </p:sp>
    </p:spTree>
    <p:extLst>
      <p:ext uri="{BB962C8B-B14F-4D97-AF65-F5344CB8AC3E}">
        <p14:creationId xmlns:p14="http://schemas.microsoft.com/office/powerpoint/2010/main" val="550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07" y="2161309"/>
            <a:ext cx="11492782" cy="4696691"/>
          </a:xfrm>
        </p:spPr>
        <p:txBody>
          <a:bodyPr/>
          <a:lstStyle/>
          <a:p>
            <a:pPr algn="just"/>
            <a:r>
              <a:rPr lang="ru-RU" sz="2600" b="1" dirty="0"/>
              <a:t>Генеральный план </a:t>
            </a:r>
            <a:r>
              <a:rPr lang="ru-RU" sz="2600" dirty="0"/>
              <a:t>- это горизонтальная проекция вида сверху </a:t>
            </a:r>
            <a:r>
              <a:rPr lang="ru-RU" sz="2600" dirty="0" smtClean="0"/>
              <a:t>всего участка</a:t>
            </a:r>
            <a:r>
              <a:rPr lang="ru-RU" sz="2600" dirty="0"/>
              <a:t>, который отведен под гостиничное предприятие.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Обычно генеральный </a:t>
            </a:r>
            <a:r>
              <a:rPr lang="ru-RU" sz="2600" dirty="0"/>
              <a:t>план изготавливают в масштабе 1:500 или 1:1000.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На нем изображают </a:t>
            </a:r>
            <a:r>
              <a:rPr lang="ru-RU" sz="2600" dirty="0"/>
              <a:t>все здания </a:t>
            </a:r>
            <a:r>
              <a:rPr lang="ru-RU" sz="2600" dirty="0" smtClean="0"/>
              <a:t>и </a:t>
            </a:r>
            <a:r>
              <a:rPr lang="ru-RU" sz="2600" dirty="0"/>
              <a:t>сооружения, относящиеся к </a:t>
            </a:r>
            <a:r>
              <a:rPr lang="ru-RU" sz="2600" dirty="0" smtClean="0"/>
              <a:t>гостиничному предприятию</a:t>
            </a:r>
            <a:r>
              <a:rPr lang="ru-RU" sz="2600" dirty="0"/>
              <a:t>, проходы, проезды </a:t>
            </a:r>
            <a:r>
              <a:rPr lang="ru-RU" sz="2600" dirty="0" smtClean="0"/>
              <a:t>и </a:t>
            </a:r>
            <a:r>
              <a:rPr lang="ru-RU" sz="2600" dirty="0"/>
              <a:t>участки озеленения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dirty="0" smtClean="0"/>
              <a:t>Генеральный </a:t>
            </a:r>
            <a:r>
              <a:rPr lang="ru-RU" sz="2600" dirty="0"/>
              <a:t>план необходим для того, чтобы </a:t>
            </a:r>
            <a:r>
              <a:rPr lang="ru-RU" sz="2600" dirty="0" smtClean="0"/>
              <a:t>правильно расположить </a:t>
            </a:r>
            <a:r>
              <a:rPr lang="ru-RU" sz="2600" dirty="0"/>
              <a:t>необходимые здания, сооружения, оборудование. </a:t>
            </a:r>
            <a:r>
              <a:rPr lang="ru-RU" sz="2600" dirty="0" smtClean="0"/>
              <a:t>К генеральным </a:t>
            </a:r>
            <a:r>
              <a:rPr lang="ru-RU" sz="2600" dirty="0"/>
              <a:t>планам предъявляются санитарные, функциональные </a:t>
            </a:r>
            <a:r>
              <a:rPr lang="ru-RU" sz="2600" dirty="0" smtClean="0"/>
              <a:t>и противопожарные </a:t>
            </a:r>
            <a:r>
              <a:rPr lang="ru-RU" sz="2600" dirty="0"/>
              <a:t>требования.</a:t>
            </a:r>
          </a:p>
          <a:p>
            <a:pPr algn="just"/>
            <a:endParaRPr lang="ru-RU" sz="2000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58" y="286181"/>
            <a:ext cx="7760881" cy="1219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7998" y="41878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. Планировочная структура участка гостиничного предприятия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7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9077" y="688401"/>
            <a:ext cx="6246236" cy="523093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100" dirty="0"/>
              <a:t>При проектировании такого здания необходимо выбрать его положение относительно сторон света, чтобы обеспечить инсоляцию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соответствии </a:t>
            </a:r>
            <a:r>
              <a:rPr lang="ru-RU" sz="2100" dirty="0"/>
              <a:t>со СНиП. Одностороннее расположение номеров выбирается </a:t>
            </a:r>
            <a:r>
              <a:rPr lang="ru-RU" sz="2100" dirty="0" smtClean="0"/>
              <a:t>в </a:t>
            </a:r>
            <a:r>
              <a:rPr lang="ru-RU" sz="2100" dirty="0"/>
              <a:t>том случае, если необходимо иметь определенную ориентацию жилых номеров (для создания вида </a:t>
            </a:r>
            <a:r>
              <a:rPr lang="ru-RU" sz="2100" dirty="0" smtClean="0"/>
              <a:t>из </a:t>
            </a:r>
            <a:r>
              <a:rPr lang="ru-RU" sz="2100" dirty="0"/>
              <a:t>окна, например на море, горы).</a:t>
            </a:r>
          </a:p>
          <a:p>
            <a:pPr marL="0" indent="457200" algn="just">
              <a:buNone/>
            </a:pPr>
            <a:r>
              <a:rPr lang="ru-RU" sz="2100" dirty="0" smtClean="0"/>
              <a:t>Основное </a:t>
            </a:r>
            <a:r>
              <a:rPr lang="ru-RU" sz="2100" dirty="0"/>
              <a:t>правило проектирования — сокращение горизонтальных коммуникаций.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</a:t>
            </a:r>
            <a:r>
              <a:rPr lang="ru-RU" sz="2100" dirty="0"/>
              <a:t>соответствии с этим предпочтительным является именно двустороннее расположение номеров.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Если </a:t>
            </a:r>
            <a:r>
              <a:rPr lang="ru-RU" sz="2100" dirty="0"/>
              <a:t>же выбирают вторую схему, то приходится уменьшать количество мест на этаже, чтобы внешне здание выглядело гармонично.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631"/>
            <a:ext cx="5652655" cy="5782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527" y="6195103"/>
            <a:ext cx="5308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Схема </a:t>
            </a:r>
            <a:r>
              <a:rPr lang="ru-RU" dirty="0"/>
              <a:t>жилого этажа гостиницы </a:t>
            </a:r>
            <a:r>
              <a:rPr lang="ru-RU" dirty="0" smtClean="0"/>
              <a:t> (</a:t>
            </a:r>
            <a:r>
              <a:rPr lang="ru-RU" dirty="0"/>
              <a:t>Санкт-Пе­тербург)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0" y="1500188"/>
            <a:ext cx="11610109" cy="3514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К горизонтальным коммуникациям </a:t>
            </a:r>
            <a:r>
              <a:rPr lang="ru-RU" sz="2400" dirty="0"/>
              <a:t>относятся коридоры, холлы. </a:t>
            </a:r>
            <a:br>
              <a:rPr lang="ru-RU" sz="2400" dirty="0"/>
            </a:br>
            <a:r>
              <a:rPr lang="ru-RU" sz="2400" b="1" i="1" dirty="0" smtClean="0"/>
              <a:t>Вертикальными </a:t>
            </a:r>
            <a:r>
              <a:rPr lang="ru-RU" sz="2400" b="1" i="1" dirty="0"/>
              <a:t>коммуникациями </a:t>
            </a:r>
            <a:r>
              <a:rPr lang="ru-RU" sz="2400" dirty="0"/>
              <a:t>являются лестницы — </a:t>
            </a:r>
            <a:r>
              <a:rPr lang="ru-RU" sz="2400" dirty="0" smtClean="0"/>
              <a:t>главные, дополнительные, хозяйственные</a:t>
            </a:r>
            <a:r>
              <a:rPr lang="ru-RU" sz="2400" dirty="0"/>
              <a:t>, </a:t>
            </a:r>
            <a:r>
              <a:rPr lang="ru-RU" sz="2400" dirty="0" smtClean="0"/>
              <a:t>эскалаторы</a:t>
            </a:r>
            <a:r>
              <a:rPr lang="ru-RU" sz="2400" dirty="0"/>
              <a:t>, мусоропроводы, </a:t>
            </a:r>
            <a:r>
              <a:rPr lang="ru-RU" sz="2400" dirty="0" err="1"/>
              <a:t>бельепроводы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определении местоположения вертикальных коммуникаций следует руководствоваться правилом сокращения горизонтальных коммуникаций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противопожарными требованиями, определяющими расстояние от наиболее удаленных помещений до </a:t>
            </a:r>
            <a:r>
              <a:rPr lang="ru-RU" sz="2400" dirty="0" smtClean="0"/>
              <a:t>выхода.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90" y="68638"/>
            <a:ext cx="5071899" cy="59858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86139" y="61368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Рис. 7. Зависимость ширины коридора на жилом этаже от расположе­ния помещений и способа открывания дверей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77090" y="814388"/>
            <a:ext cx="5723659" cy="60436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Ширина </a:t>
            </a:r>
            <a:r>
              <a:rPr lang="ru-RU" sz="2400" dirty="0"/>
              <a:t>коридора рассчитывается так, чтобы в нем легко могли разми­нуться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два </a:t>
            </a:r>
            <a:r>
              <a:rPr lang="ru-RU" sz="2400" dirty="0"/>
              <a:t>человека с чемоданами в </a:t>
            </a:r>
            <a:r>
              <a:rPr lang="ru-RU" sz="2400" dirty="0" smtClean="0"/>
              <a:t>руках (требуемая </a:t>
            </a:r>
            <a:r>
              <a:rPr lang="ru-RU" sz="2400" dirty="0"/>
              <a:t>ширина одностороннего </a:t>
            </a:r>
            <a:r>
              <a:rPr lang="ru-RU" sz="2400" dirty="0" smtClean="0"/>
              <a:t>коридора не менее 1,3-1,4 </a:t>
            </a:r>
            <a:r>
              <a:rPr lang="ru-RU" sz="2400" dirty="0"/>
              <a:t>м,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двустороннего - 1,6-2,0 </a:t>
            </a:r>
            <a:r>
              <a:rPr lang="ru-RU" sz="2400" dirty="0" smtClean="0"/>
              <a:t>м) </a:t>
            </a:r>
            <a:r>
              <a:rPr lang="ru-RU" sz="2400" dirty="0"/>
              <a:t>(если двери открываются внутрь номера</a:t>
            </a:r>
            <a:r>
              <a:rPr lang="ru-RU" sz="2400" dirty="0" smtClean="0"/>
              <a:t>).</a:t>
            </a:r>
          </a:p>
          <a:p>
            <a:pPr marL="0" indent="0" algn="just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же двери </a:t>
            </a:r>
            <a:r>
              <a:rPr lang="ru-RU" sz="2400" dirty="0" smtClean="0"/>
              <a:t>открываются </a:t>
            </a:r>
            <a:r>
              <a:rPr lang="ru-RU" sz="2400" dirty="0"/>
              <a:t>в коридор, ширина его соответственно </a:t>
            </a:r>
            <a:r>
              <a:rPr lang="ru-RU" sz="2400" dirty="0" smtClean="0"/>
              <a:t>увеличи­вается</a:t>
            </a:r>
            <a:r>
              <a:rPr lang="en-US" sz="2400" dirty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637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011" y="2479167"/>
            <a:ext cx="7729728" cy="118872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38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415636"/>
            <a:ext cx="10625882" cy="6442364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На участке гостиничного предприятия выделяют обычно следующие </a:t>
            </a:r>
            <a:r>
              <a:rPr lang="ru-RU" sz="2600" dirty="0" smtClean="0"/>
              <a:t>зоны: жилая, общественная, спортивно-оздоровительная, </a:t>
            </a:r>
            <a:br>
              <a:rPr lang="ru-RU" sz="2600" dirty="0" smtClean="0"/>
            </a:br>
            <a:r>
              <a:rPr lang="ru-RU" sz="2600" dirty="0" smtClean="0"/>
              <a:t>отдыха (зеленых насаждений</a:t>
            </a:r>
            <a:r>
              <a:rPr lang="ru-RU" sz="2600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94" y="1700213"/>
            <a:ext cx="9908348" cy="4814887"/>
          </a:xfrm>
          <a:prstGeom prst="rect">
            <a:avLst/>
          </a:prstGeom>
        </p:spPr>
      </p:pic>
      <p:pic>
        <p:nvPicPr>
          <p:cNvPr id="6" name="Рисунок 5" descr="https://studfile.net/html/2706/1093/html_MLiO2NELFD.Q4Lq/img-9AEee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0213"/>
            <a:ext cx="4300538" cy="39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9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3" y="206087"/>
            <a:ext cx="9448802" cy="64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245" y="1511011"/>
            <a:ext cx="11324793" cy="3918239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К </a:t>
            </a:r>
            <a:r>
              <a:rPr lang="ru-RU" sz="2600" dirty="0"/>
              <a:t>генеральным планам </a:t>
            </a:r>
            <a:r>
              <a:rPr lang="ru-RU" sz="2600" dirty="0" smtClean="0"/>
              <a:t>предъявляются и противопожарные требования</a:t>
            </a:r>
            <a:r>
              <a:rPr lang="ru-RU" sz="2600" dirty="0"/>
              <a:t>. </a:t>
            </a:r>
            <a:endParaRPr lang="ru-RU" sz="2600" dirty="0" smtClean="0"/>
          </a:p>
          <a:p>
            <a:pPr algn="just"/>
            <a:r>
              <a:rPr lang="ru-RU" sz="2600" dirty="0" smtClean="0"/>
              <a:t>При </a:t>
            </a:r>
            <a:r>
              <a:rPr lang="ru-RU" sz="2600" dirty="0"/>
              <a:t>выборе лучшего проекта следует обращать внимание на </a:t>
            </a:r>
            <a:r>
              <a:rPr lang="ru-RU" sz="2600" dirty="0" smtClean="0"/>
              <a:t>наличие стоянки </a:t>
            </a:r>
            <a:r>
              <a:rPr lang="ru-RU" sz="2600" dirty="0"/>
              <a:t>автомобилей (или подземного гаража), спортивных и </a:t>
            </a:r>
            <a:r>
              <a:rPr lang="ru-RU" sz="2600" dirty="0" smtClean="0"/>
              <a:t>детских площадок</a:t>
            </a:r>
            <a:r>
              <a:rPr lang="ru-RU" sz="2600" dirty="0"/>
              <a:t>, </a:t>
            </a:r>
            <a:r>
              <a:rPr lang="ru-RU" sz="2600" dirty="0" smtClean="0"/>
              <a:t>на </a:t>
            </a:r>
            <a:r>
              <a:rPr lang="ru-RU" sz="2600" dirty="0"/>
              <a:t>выбор возможного подключения к городским </a:t>
            </a:r>
            <a:r>
              <a:rPr lang="ru-RU" sz="2600" dirty="0" smtClean="0"/>
              <a:t>инженерным коммуникациям </a:t>
            </a:r>
            <a:r>
              <a:rPr lang="ru-RU" sz="2600" dirty="0"/>
              <a:t>или необходимость сооружения собственных подстанций.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При </a:t>
            </a:r>
            <a:r>
              <a:rPr lang="ru-RU" sz="2600" dirty="0"/>
              <a:t>решении генеральных планов гостиничных </a:t>
            </a:r>
            <a:r>
              <a:rPr lang="ru-RU" sz="2600" dirty="0" smtClean="0"/>
              <a:t>предприятий необходимо</a:t>
            </a:r>
            <a:r>
              <a:rPr lang="ru-RU" sz="2600" dirty="0"/>
              <a:t> </a:t>
            </a:r>
            <a:r>
              <a:rPr lang="ru-RU" sz="2600" dirty="0" smtClean="0"/>
              <a:t>предусмотреть</a:t>
            </a:r>
            <a:r>
              <a:rPr lang="ru-RU" sz="2600" dirty="0"/>
              <a:t> </a:t>
            </a:r>
            <a:r>
              <a:rPr lang="ru-RU" sz="2600" dirty="0" smtClean="0"/>
              <a:t>возможности</a:t>
            </a:r>
            <a:r>
              <a:rPr lang="ru-RU" sz="2600" dirty="0"/>
              <a:t> </a:t>
            </a:r>
            <a:r>
              <a:rPr lang="ru-RU" sz="2600" dirty="0" smtClean="0"/>
              <a:t>перспективного</a:t>
            </a:r>
            <a:r>
              <a:rPr lang="ru-RU" sz="2600" dirty="0"/>
              <a:t> </a:t>
            </a:r>
            <a:r>
              <a:rPr lang="ru-RU" sz="2600" dirty="0" smtClean="0"/>
              <a:t>развития</a:t>
            </a:r>
            <a:r>
              <a:rPr lang="ru-RU" sz="2600" dirty="0"/>
              <a:t> </a:t>
            </a:r>
            <a:r>
              <a:rPr lang="ru-RU" sz="2600" dirty="0" smtClean="0"/>
              <a:t>проектируемого </a:t>
            </a:r>
            <a:r>
              <a:rPr lang="ru-RU" sz="2600" dirty="0"/>
              <a:t>объекта и трансформации учреждения на иной </a:t>
            </a:r>
            <a:r>
              <a:rPr lang="ru-RU" sz="2600" dirty="0" smtClean="0"/>
              <a:t>режим функционирования</a:t>
            </a:r>
            <a:r>
              <a:rPr lang="ru-RU" sz="2600" dirty="0"/>
              <a:t>.</a:t>
            </a:r>
          </a:p>
          <a:p>
            <a:pPr algn="just"/>
            <a:endParaRPr lang="ru-RU" sz="2600" dirty="0"/>
          </a:p>
          <a:p>
            <a:pPr marL="0" indent="0" algn="just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5839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90" y="273697"/>
            <a:ext cx="11141964" cy="9056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2.Объемно-планировочное </a:t>
            </a:r>
            <a:r>
              <a:rPr lang="ru-RU" dirty="0"/>
              <a:t>решение зданий гостиниц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8090" y="1440874"/>
            <a:ext cx="11141964" cy="51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Font typeface="Arial" panose="020B0604020202020204" pitchFamily="34" charset="0"/>
              <a:buNone/>
            </a:pPr>
            <a:endParaRPr lang="ru-RU" sz="2800" b="1" dirty="0" smtClean="0"/>
          </a:p>
          <a:p>
            <a:pPr marL="0" indent="457200" algn="just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2600" b="1" dirty="0" smtClean="0"/>
              <a:t>Объемно-планировочное решение </a:t>
            </a:r>
            <a:r>
              <a:rPr lang="ru-RU" sz="2600" dirty="0" smtClean="0"/>
              <a:t>– взаиморасположение помещений этажах, которые, в свою очередь, соединены коммуникационными помещениями в определенную форму – здание.</a:t>
            </a:r>
          </a:p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2600" dirty="0" smtClean="0"/>
              <a:t>Все гостиничные предприятия состоят из жилой и общественной частей.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Жилая часть обычно имеет значительную этажность, а общественная проектируется высотой от 1 до 3 этажей, в зависимости </a:t>
            </a:r>
            <a:br>
              <a:rPr lang="ru-RU" sz="2600" dirty="0" smtClean="0"/>
            </a:br>
            <a:r>
              <a:rPr lang="ru-RU" sz="2600" dirty="0" smtClean="0"/>
              <a:t>от числа мест в гостинице и состава входящих в нее помещении.</a:t>
            </a:r>
          </a:p>
          <a:p>
            <a:pPr marL="0" indent="457200" algn="ctr">
              <a:buFont typeface="Arial" panose="020B0604020202020204" pitchFamily="34" charset="0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15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8910" y="0"/>
            <a:ext cx="8148552" cy="4988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3382" y="52883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Рис. 3</a:t>
            </a:r>
            <a:r>
              <a:rPr lang="ru-RU" sz="1600" b="1" dirty="0" smtClean="0"/>
              <a:t>. </a:t>
            </a:r>
            <a:r>
              <a:rPr lang="ru-RU" sz="1600" b="1" dirty="0"/>
              <a:t>Объемно-планировочное решение зданий гостиничных предприятий: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 smtClean="0"/>
              <a:t>1 </a:t>
            </a:r>
            <a:r>
              <a:rPr lang="ru-RU" sz="1600" b="1" dirty="0"/>
              <a:t>— общественная часть служит стилобатом для жилой части; 2 — общественная часть примыкает к жилому корпусу; 3 — общественная часть состоит из нескольких частей и является частью жилой или примыкает к жилой части; 4, 5 — общественная часть с внутренними двориками</a:t>
            </a:r>
          </a:p>
        </p:txBody>
      </p:sp>
    </p:spTree>
    <p:extLst>
      <p:ext uri="{BB962C8B-B14F-4D97-AF65-F5344CB8AC3E}">
        <p14:creationId xmlns:p14="http://schemas.microsoft.com/office/powerpoint/2010/main" val="30306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10" y="1232621"/>
            <a:ext cx="11313102" cy="4410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 </a:t>
            </a:r>
            <a:r>
              <a:rPr lang="ru-RU" sz="2800" dirty="0"/>
              <a:t>зависимости от назначения здания существуют определенные, выработанные опытом проектирования и строительства сочетания помещений, предназначенных для выполнения тех или иных функций. </a:t>
            </a:r>
            <a:r>
              <a:rPr lang="ru-RU" sz="2800" dirty="0" smtClean="0"/>
              <a:t>Сочетания планировочных решений (помещений) </a:t>
            </a:r>
            <a:br>
              <a:rPr lang="ru-RU" sz="2800" dirty="0" smtClean="0"/>
            </a:br>
            <a:r>
              <a:rPr lang="ru-RU" sz="2800" dirty="0" smtClean="0"/>
              <a:t>называются </a:t>
            </a:r>
            <a:r>
              <a:rPr lang="ru-RU" sz="2800" b="1" dirty="0" smtClean="0"/>
              <a:t>композиционными схемами</a:t>
            </a:r>
            <a:r>
              <a:rPr lang="ru-RU" sz="2800" dirty="0" smtClean="0"/>
              <a:t>. </a:t>
            </a:r>
          </a:p>
          <a:p>
            <a:pPr marL="0" indent="0" algn="ctr">
              <a:buNone/>
            </a:pPr>
            <a:r>
              <a:rPr lang="ru-RU" sz="2800" dirty="0" smtClean="0"/>
              <a:t>Композиционные </a:t>
            </a:r>
            <a:r>
              <a:rPr lang="ru-RU" sz="2800" dirty="0"/>
              <a:t>схемы специфичны и зависят от назначения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здания </a:t>
            </a:r>
            <a:r>
              <a:rPr lang="ru-RU" sz="2800" dirty="0"/>
              <a:t>и его функций, но имеются некоторые принципиально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общие </a:t>
            </a:r>
            <a:r>
              <a:rPr lang="ru-RU" sz="2800" dirty="0"/>
              <a:t>приемы, которые, могут быть использованы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/>
              <a:t>проектировании различных видов зданий (рис. </a:t>
            </a:r>
            <a:r>
              <a:rPr lang="ru-RU" sz="2800" dirty="0" smtClean="0"/>
              <a:t>3).</a:t>
            </a:r>
            <a:endParaRPr lang="ru-RU" sz="2800" dirty="0"/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957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30" y="1161184"/>
            <a:ext cx="11623963" cy="4810991"/>
          </a:xfrm>
        </p:spPr>
        <p:txBody>
          <a:bodyPr>
            <a:normAutofit/>
          </a:bodyPr>
          <a:lstStyle/>
          <a:p>
            <a:pPr algn="just"/>
            <a:r>
              <a:rPr lang="ru-RU" sz="2600" b="1" i="1" dirty="0" smtClean="0"/>
              <a:t>Зальная </a:t>
            </a:r>
            <a:r>
              <a:rPr lang="ru-RU" sz="2600" b="1" i="1" dirty="0"/>
              <a:t>композиция</a:t>
            </a:r>
            <a:r>
              <a:rPr lang="ru-RU" sz="2600" i="1" dirty="0"/>
              <a:t> </a:t>
            </a:r>
            <a:r>
              <a:rPr lang="ru-RU" sz="2600" dirty="0"/>
              <a:t>— все функции здания определенного назначения сосредоточены в едином помещении.</a:t>
            </a:r>
          </a:p>
          <a:p>
            <a:pPr algn="just"/>
            <a:r>
              <a:rPr lang="ru-RU" sz="2600" b="1" i="1" dirty="0"/>
              <a:t>Центрическая композиция</a:t>
            </a:r>
            <a:r>
              <a:rPr lang="ru-RU" sz="2600" i="1" dirty="0"/>
              <a:t> </a:t>
            </a:r>
            <a:r>
              <a:rPr lang="ru-RU" sz="2600" dirty="0"/>
              <a:t>— все функциональные помещения группируются вокруг большого главного помещения.</a:t>
            </a:r>
          </a:p>
          <a:p>
            <a:pPr algn="just"/>
            <a:r>
              <a:rPr lang="ru-RU" sz="2600" b="1" i="1" dirty="0"/>
              <a:t>Анфиладная композиция</a:t>
            </a:r>
            <a:r>
              <a:rPr lang="ru-RU" sz="2600" i="1" dirty="0"/>
              <a:t> </a:t>
            </a:r>
            <a:r>
              <a:rPr lang="ru-RU" sz="2600" dirty="0"/>
              <a:t>— помещения, расположенные одно за другим связаны в единое целое проходами или проемами.</a:t>
            </a:r>
          </a:p>
          <a:p>
            <a:pPr algn="just"/>
            <a:r>
              <a:rPr lang="ru-RU" sz="2600" b="1" i="1" dirty="0"/>
              <a:t>Коридорная композиция</a:t>
            </a:r>
            <a:r>
              <a:rPr lang="ru-RU" sz="2600" i="1" dirty="0"/>
              <a:t> </a:t>
            </a:r>
            <a:r>
              <a:rPr lang="ru-RU" sz="2600" dirty="0"/>
              <a:t>— помещения располагаются с одной или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 </a:t>
            </a:r>
            <a:r>
              <a:rPr lang="ru-RU" sz="2600" dirty="0"/>
              <a:t>двух сторон связывающего их коммуникационного коридора.</a:t>
            </a:r>
          </a:p>
          <a:p>
            <a:pPr algn="just"/>
            <a:r>
              <a:rPr lang="ru-RU" sz="2600" b="1" i="1" dirty="0" smtClean="0"/>
              <a:t>Секционная </a:t>
            </a:r>
            <a:r>
              <a:rPr lang="ru-RU" sz="2600" b="1" i="1" dirty="0"/>
              <a:t>композиция </a:t>
            </a:r>
            <a:r>
              <a:rPr lang="ru-RU" sz="2600" i="1" dirty="0"/>
              <a:t>— </a:t>
            </a:r>
            <a:r>
              <a:rPr lang="ru-RU" sz="2600" dirty="0"/>
              <a:t>здание состоит из изолированных друг </a:t>
            </a:r>
            <a:r>
              <a:rPr lang="ru-RU" sz="2600" dirty="0" smtClean="0"/>
              <a:t>от </a:t>
            </a:r>
            <a:r>
              <a:rPr lang="ru-RU" sz="2600" dirty="0"/>
              <a:t>друга одинаковых планировочных элементов — секций.</a:t>
            </a:r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396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577</TotalTime>
  <Words>648</Words>
  <Application>Microsoft Office PowerPoint</Application>
  <PresentationFormat>Широкоэкранный</PresentationFormat>
  <Paragraphs>72</Paragraphs>
  <Slides>23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Gill Sans MT</vt:lpstr>
      <vt:lpstr>Parcel</vt:lpstr>
      <vt:lpstr> Лекция 2.  Архитектурно – планировочные  решения ЗДАНИЙ гостиниц  и туристских комплексов </vt:lpstr>
      <vt:lpstr>Презентация PowerPoint</vt:lpstr>
      <vt:lpstr>Презентация PowerPoint</vt:lpstr>
      <vt:lpstr>Презентация PowerPoint</vt:lpstr>
      <vt:lpstr>Презентация PowerPoint</vt:lpstr>
      <vt:lpstr>2.Объемно-планировочное решение зданий гостиниц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Общественная часть гостиницы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Жилая часть гостиницы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2.  Архитектурно – планировочные решения и функциональная организация гостиничных зданий. </dc:title>
  <dc:creator>Анастасия Беркунова</dc:creator>
  <cp:lastModifiedBy>Учетная запись Майкрософт</cp:lastModifiedBy>
  <cp:revision>28</cp:revision>
  <dcterms:created xsi:type="dcterms:W3CDTF">2021-01-28T09:05:55Z</dcterms:created>
  <dcterms:modified xsi:type="dcterms:W3CDTF">2023-02-05T12:13:58Z</dcterms:modified>
</cp:coreProperties>
</file>